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305" r:id="rId8"/>
    <p:sldId id="304" r:id="rId9"/>
    <p:sldId id="310" r:id="rId10"/>
    <p:sldId id="306" r:id="rId11"/>
    <p:sldId id="311" r:id="rId12"/>
    <p:sldId id="303" r:id="rId13"/>
    <p:sldId id="307" r:id="rId14"/>
    <p:sldId id="308" r:id="rId15"/>
    <p:sldId id="278" r:id="rId16"/>
    <p:sldId id="301" r:id="rId17"/>
    <p:sldId id="286"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2/4/2021</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141670"/>
            <a:ext cx="8229600" cy="838200"/>
          </a:xfrm>
        </p:spPr>
        <p:txBody>
          <a:bodyPr>
            <a:normAutofit lnSpcReduction="10000"/>
          </a:bodyPr>
          <a:lstStyle/>
          <a:p>
            <a:r>
              <a:rPr lang="en-US" sz="2800" b="1" dirty="0">
                <a:solidFill>
                  <a:schemeClr val="tx1"/>
                </a:solidFill>
              </a:rPr>
              <a:t>Washoe County Board of Adjustment </a:t>
            </a:r>
          </a:p>
          <a:p>
            <a:pPr>
              <a:spcBef>
                <a:spcPts val="0"/>
              </a:spcBef>
            </a:pPr>
            <a:r>
              <a:rPr lang="en-US" sz="2400" b="1" dirty="0">
                <a:solidFill>
                  <a:schemeClr val="tx1"/>
                </a:solidFill>
              </a:rPr>
              <a:t>February 4, 2021</a:t>
            </a:r>
          </a:p>
        </p:txBody>
      </p:sp>
      <p:sp>
        <p:nvSpPr>
          <p:cNvPr id="4" name="Title 3"/>
          <p:cNvSpPr>
            <a:spLocks noGrp="1"/>
          </p:cNvSpPr>
          <p:nvPr>
            <p:ph type="ctrTitle"/>
          </p:nvPr>
        </p:nvSpPr>
        <p:spPr>
          <a:xfrm>
            <a:off x="762000" y="136008"/>
            <a:ext cx="8610600" cy="838200"/>
          </a:xfrm>
        </p:spPr>
        <p:txBody>
          <a:bodyPr/>
          <a:lstStyle/>
          <a:p>
            <a:r>
              <a:rPr lang="en-US" sz="4000" dirty="0"/>
              <a:t>WSUP20-0022 449 Lakeshore Grading</a:t>
            </a:r>
          </a:p>
        </p:txBody>
      </p:sp>
      <p:pic>
        <p:nvPicPr>
          <p:cNvPr id="6" name="Picture 5" descr="A picture containing tree, outdoor, nature, shore&#10;&#10;Description automatically generated">
            <a:extLst>
              <a:ext uri="{FF2B5EF4-FFF2-40B4-BE49-F238E27FC236}">
                <a16:creationId xmlns:a16="http://schemas.microsoft.com/office/drawing/2014/main" id="{124DEEA4-EC63-41A9-97E5-1962B9C8F049}"/>
              </a:ext>
            </a:extLst>
          </p:cNvPr>
          <p:cNvPicPr>
            <a:picLocks noChangeAspect="1"/>
          </p:cNvPicPr>
          <p:nvPr/>
        </p:nvPicPr>
        <p:blipFill>
          <a:blip r:embed="rId2"/>
          <a:stretch>
            <a:fillRect/>
          </a:stretch>
        </p:blipFill>
        <p:spPr>
          <a:xfrm>
            <a:off x="605790" y="1043025"/>
            <a:ext cx="7932420" cy="4098645"/>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a:t>Request</a:t>
            </a:r>
          </a:p>
        </p:txBody>
      </p:sp>
      <p:sp>
        <p:nvSpPr>
          <p:cNvPr id="4" name="Content Placeholder 3"/>
          <p:cNvSpPr>
            <a:spLocks noGrp="1"/>
          </p:cNvSpPr>
          <p:nvPr>
            <p:ph idx="1"/>
          </p:nvPr>
        </p:nvSpPr>
        <p:spPr>
          <a:xfrm>
            <a:off x="228600" y="1066800"/>
            <a:ext cx="8763000" cy="4724400"/>
          </a:xfrm>
        </p:spPr>
        <p:txBody>
          <a:bodyPr>
            <a:normAutofit fontScale="85000" lnSpcReduction="10000"/>
          </a:bodyPr>
          <a:lstStyle/>
          <a:p>
            <a:r>
              <a:rPr lang="en-US" dirty="0"/>
              <a:t>Request for a driveway to traverse a slope of thirty (30) percent or greater.</a:t>
            </a:r>
          </a:p>
          <a:p>
            <a:r>
              <a:rPr lang="en-US" dirty="0"/>
              <a:t>Construct a permanent earthen structure greater than 4.5 feet in height within the required front yard setback. </a:t>
            </a:r>
          </a:p>
          <a:p>
            <a:r>
              <a:rPr lang="en-US" dirty="0"/>
              <a:t>Excavate 1,398 cubic yards on slopes greater than 15%</a:t>
            </a:r>
          </a:p>
          <a:p>
            <a:r>
              <a:rPr lang="en-US" dirty="0"/>
              <a:t>Grade 28,380 sf (0.65 acres) on a parcel less than six acres in size. </a:t>
            </a:r>
          </a:p>
          <a:p>
            <a:r>
              <a:rPr lang="en-US" dirty="0"/>
              <a:t>Requesting to vary WCC Section 110.438.45 (d) to allow retaining walls taller than and one-half (4.5) feet within the front yard setback.</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6DE476-E331-461B-B475-FC28DA0DC151}"/>
              </a:ext>
            </a:extLst>
          </p:cNvPr>
          <p:cNvSpPr>
            <a:spLocks noGrp="1"/>
          </p:cNvSpPr>
          <p:nvPr>
            <p:ph type="title"/>
          </p:nvPr>
        </p:nvSpPr>
        <p:spPr/>
        <p:txBody>
          <a:bodyPr/>
          <a:lstStyle/>
          <a:p>
            <a:r>
              <a:rPr lang="en-US" dirty="0"/>
              <a:t>Vicinity Map	</a:t>
            </a:r>
          </a:p>
        </p:txBody>
      </p:sp>
      <p:sp>
        <p:nvSpPr>
          <p:cNvPr id="5" name="Rectangle 4">
            <a:extLst>
              <a:ext uri="{FF2B5EF4-FFF2-40B4-BE49-F238E27FC236}">
                <a16:creationId xmlns:a16="http://schemas.microsoft.com/office/drawing/2014/main" id="{AC91D1EE-E764-4D5F-8443-73E2DC8DB62B}"/>
              </a:ext>
            </a:extLst>
          </p:cNvPr>
          <p:cNvSpPr/>
          <p:nvPr/>
        </p:nvSpPr>
        <p:spPr>
          <a:xfrm>
            <a:off x="3581401" y="868362"/>
            <a:ext cx="5715000" cy="5201424"/>
          </a:xfrm>
          <a:prstGeom prst="rect">
            <a:avLst/>
          </a:prstGeom>
        </p:spPr>
        <p:txBody>
          <a:bodyPr wrap="square">
            <a:spAutoFit/>
          </a:bodyPr>
          <a:lstStyle/>
          <a:p>
            <a:pPr marL="285750" indent="-285750">
              <a:buFont typeface="Arial" panose="020B0604020202020204" pitchFamily="34" charset="0"/>
              <a:buChar char="•"/>
            </a:pPr>
            <a:r>
              <a:rPr lang="en-US" sz="2400" dirty="0"/>
              <a:t>Located off of State Route 28</a:t>
            </a:r>
          </a:p>
          <a:p>
            <a:pPr marL="285750" indent="-285750">
              <a:buFont typeface="Arial" panose="020B0604020202020204" pitchFamily="34" charset="0"/>
              <a:buChar char="•"/>
            </a:pPr>
            <a:r>
              <a:rPr lang="en-US" sz="2400" dirty="0"/>
              <a:t>NDOT requires the use of only legal permitted accesses on its State roadways. All driveway accesses and other improvements to the state highway system will be required to comply with the NDOT Access Management System and Standards, and Terms and Conditions Relating to Occupancy Permits current at the time of application. </a:t>
            </a:r>
          </a:p>
          <a:p>
            <a:pPr marL="285750" indent="-285750">
              <a:buFont typeface="Arial" panose="020B0604020202020204" pitchFamily="34" charset="0"/>
              <a:buChar char="•"/>
            </a:pPr>
            <a:r>
              <a:rPr lang="en-US" sz="2400" dirty="0"/>
              <a:t>NDOT standards generally allow direct access to state routes when there are no other means of alternate access available. </a:t>
            </a:r>
          </a:p>
          <a:p>
            <a:endParaRPr lang="en-US" sz="2000" dirty="0"/>
          </a:p>
        </p:txBody>
      </p:sp>
      <p:pic>
        <p:nvPicPr>
          <p:cNvPr id="6" name="Picture 5">
            <a:extLst>
              <a:ext uri="{FF2B5EF4-FFF2-40B4-BE49-F238E27FC236}">
                <a16:creationId xmlns:a16="http://schemas.microsoft.com/office/drawing/2014/main" id="{C65C3B75-2831-4A48-A0EF-46AE9B636AF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990600"/>
            <a:ext cx="3581400" cy="4724400"/>
          </a:xfrm>
          <a:prstGeom prst="rect">
            <a:avLst/>
          </a:prstGeom>
          <a:noFill/>
          <a:ln>
            <a:noFill/>
          </a:ln>
        </p:spPr>
      </p:pic>
    </p:spTree>
    <p:extLst>
      <p:ext uri="{BB962C8B-B14F-4D97-AF65-F5344CB8AC3E}">
        <p14:creationId xmlns:p14="http://schemas.microsoft.com/office/powerpoint/2010/main" val="2293184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038601"/>
          </a:xfrm>
        </p:spPr>
        <p:txBody>
          <a:bodyPr/>
          <a:lstStyle/>
          <a:p>
            <a:r>
              <a:rPr lang="en-US" dirty="0"/>
              <a:t>WCC 110.438.35 (3) </a:t>
            </a:r>
            <a:r>
              <a:rPr lang="en-US" i="1" dirty="0"/>
              <a:t>Any driveway or road that traverses any slope of thirty (30) percent or greater (steeper)</a:t>
            </a:r>
            <a:r>
              <a:rPr lang="en-US" dirty="0"/>
              <a:t>. </a:t>
            </a:r>
          </a:p>
          <a:p>
            <a:r>
              <a:rPr lang="en-US" dirty="0"/>
              <a:t>WCC 110.438.35 (4) </a:t>
            </a:r>
            <a:r>
              <a:rPr lang="en-US" i="1" dirty="0"/>
              <a:t>Grading to construct a permanent earthen structure greater than four and one-half (4.5) feet within the required front yard setback.</a:t>
            </a:r>
          </a:p>
        </p:txBody>
      </p:sp>
      <p:sp>
        <p:nvSpPr>
          <p:cNvPr id="3" name="Title 2"/>
          <p:cNvSpPr>
            <a:spLocks noGrp="1"/>
          </p:cNvSpPr>
          <p:nvPr>
            <p:ph type="title"/>
          </p:nvPr>
        </p:nvSpPr>
        <p:spPr/>
        <p:txBody>
          <a:bodyPr/>
          <a:lstStyle/>
          <a:p>
            <a:r>
              <a:rPr lang="en-US" dirty="0"/>
              <a:t>Major Grading Thresholds	</a:t>
            </a:r>
          </a:p>
        </p:txBody>
      </p:sp>
    </p:spTree>
    <p:extLst>
      <p:ext uri="{BB962C8B-B14F-4D97-AF65-F5344CB8AC3E}">
        <p14:creationId xmlns:p14="http://schemas.microsoft.com/office/powerpoint/2010/main" val="1331143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038601"/>
          </a:xfrm>
        </p:spPr>
        <p:txBody>
          <a:bodyPr>
            <a:normAutofit fontScale="92500" lnSpcReduction="20000"/>
          </a:bodyPr>
          <a:lstStyle/>
          <a:p>
            <a:pPr marL="0" indent="0">
              <a:buNone/>
            </a:pPr>
            <a:endParaRPr lang="en-US" dirty="0"/>
          </a:p>
          <a:p>
            <a:r>
              <a:rPr lang="en-US" dirty="0"/>
              <a:t>WCC 110.438.35(2 )(</a:t>
            </a:r>
            <a:r>
              <a:rPr lang="en-US" dirty="0" err="1"/>
              <a:t>i</a:t>
            </a:r>
            <a:r>
              <a:rPr lang="en-US" dirty="0"/>
              <a:t>)(A) -  Grading of one-half (0.5) acre (21,780 square feet) or more on parcels less than six (6) acres in size; </a:t>
            </a:r>
          </a:p>
          <a:p>
            <a:endParaRPr lang="en-US" dirty="0"/>
          </a:p>
          <a:p>
            <a:r>
              <a:rPr lang="en-US" dirty="0"/>
              <a:t>WCC 110.438.35(2)(ii)(A) </a:t>
            </a:r>
            <a:r>
              <a:rPr lang="en-US" i="1" dirty="0"/>
              <a:t>- </a:t>
            </a:r>
            <a:r>
              <a:rPr lang="en-US" dirty="0"/>
              <a:t>Excavation of one thousand (1,000) cubic yards or more whether the material is intended to be permanently located on the project site or temporarily stored on a site for relocation to another, final site, or;</a:t>
            </a:r>
            <a:endParaRPr lang="en-US" i="1" dirty="0"/>
          </a:p>
        </p:txBody>
      </p:sp>
      <p:sp>
        <p:nvSpPr>
          <p:cNvPr id="3" name="Title 2"/>
          <p:cNvSpPr>
            <a:spLocks noGrp="1"/>
          </p:cNvSpPr>
          <p:nvPr>
            <p:ph type="title"/>
          </p:nvPr>
        </p:nvSpPr>
        <p:spPr/>
        <p:txBody>
          <a:bodyPr/>
          <a:lstStyle/>
          <a:p>
            <a:r>
              <a:rPr lang="en-US" dirty="0"/>
              <a:t>Major Grading Thresholds	</a:t>
            </a:r>
          </a:p>
        </p:txBody>
      </p:sp>
    </p:spTree>
    <p:extLst>
      <p:ext uri="{BB962C8B-B14F-4D97-AF65-F5344CB8AC3E}">
        <p14:creationId xmlns:p14="http://schemas.microsoft.com/office/powerpoint/2010/main" val="2024867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fontAlgn="base" hangingPunct="0"/>
            <a:r>
              <a:rPr lang="en-US" dirty="0"/>
              <a:t>The proposed grading area is 28,380 square feet, </a:t>
            </a:r>
          </a:p>
          <a:p>
            <a:pPr fontAlgn="base" hangingPunct="0"/>
            <a:r>
              <a:rPr lang="en-US" dirty="0"/>
              <a:t>Cut - 1,398 cubic yards</a:t>
            </a:r>
          </a:p>
          <a:p>
            <a:pPr fontAlgn="base" hangingPunct="0"/>
            <a:r>
              <a:rPr lang="en-US" dirty="0"/>
              <a:t>Fill - 766 cubic yards</a:t>
            </a:r>
          </a:p>
        </p:txBody>
      </p:sp>
      <p:sp>
        <p:nvSpPr>
          <p:cNvPr id="3" name="Title 2"/>
          <p:cNvSpPr>
            <a:spLocks noGrp="1"/>
          </p:cNvSpPr>
          <p:nvPr>
            <p:ph type="title"/>
          </p:nvPr>
        </p:nvSpPr>
        <p:spPr/>
        <p:txBody>
          <a:bodyPr/>
          <a:lstStyle/>
          <a:p>
            <a:r>
              <a:rPr lang="en-US" dirty="0"/>
              <a:t>Grading 	</a:t>
            </a:r>
          </a:p>
        </p:txBody>
      </p:sp>
    </p:spTree>
    <p:extLst>
      <p:ext uri="{BB962C8B-B14F-4D97-AF65-F5344CB8AC3E}">
        <p14:creationId xmlns:p14="http://schemas.microsoft.com/office/powerpoint/2010/main" val="1884958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782190E-55EF-4ECB-910C-AAA4D13360B2}"/>
              </a:ext>
            </a:extLst>
          </p:cNvPr>
          <p:cNvSpPr/>
          <p:nvPr/>
        </p:nvSpPr>
        <p:spPr>
          <a:xfrm>
            <a:off x="2952135" y="50053"/>
            <a:ext cx="6821130" cy="769441"/>
          </a:xfrm>
          <a:prstGeom prst="rect">
            <a:avLst/>
          </a:prstGeom>
        </p:spPr>
        <p:txBody>
          <a:bodyPr wrap="square">
            <a:spAutoFit/>
          </a:bodyPr>
          <a:lstStyle/>
          <a:p>
            <a:r>
              <a:rPr lang="en-US" sz="4400" b="1" dirty="0">
                <a:solidFill>
                  <a:schemeClr val="bg1"/>
                </a:solidFill>
                <a:latin typeface="+mj-lt"/>
              </a:rPr>
              <a:t>Driveway</a:t>
            </a:r>
            <a:r>
              <a:rPr lang="en-US" sz="4000" dirty="0">
                <a:solidFill>
                  <a:schemeClr val="bg1"/>
                </a:solidFill>
              </a:rPr>
              <a:t>	</a:t>
            </a:r>
          </a:p>
        </p:txBody>
      </p:sp>
      <p:pic>
        <p:nvPicPr>
          <p:cNvPr id="11" name="Content Placeholder 10">
            <a:extLst>
              <a:ext uri="{FF2B5EF4-FFF2-40B4-BE49-F238E27FC236}">
                <a16:creationId xmlns:a16="http://schemas.microsoft.com/office/drawing/2014/main" id="{B7F4E87A-8022-46F5-A72B-AFCE74489B2B}"/>
              </a:ext>
            </a:extLst>
          </p:cNvPr>
          <p:cNvPicPr>
            <a:picLocks noGrp="1"/>
          </p:cNvPicPr>
          <p:nvPr>
            <p:ph idx="1"/>
          </p:nvPr>
        </p:nvPicPr>
        <p:blipFill rotWithShape="1">
          <a:blip r:embed="rId2"/>
          <a:srcRect l="11828" t="18815" b="17255"/>
          <a:stretch/>
        </p:blipFill>
        <p:spPr>
          <a:xfrm>
            <a:off x="388454" y="1104900"/>
            <a:ext cx="8367091" cy="4648200"/>
          </a:xfrm>
          <a:prstGeom prst="rect">
            <a:avLst/>
          </a:prstGeom>
        </p:spPr>
      </p:pic>
    </p:spTree>
    <p:extLst>
      <p:ext uri="{BB962C8B-B14F-4D97-AF65-F5344CB8AC3E}">
        <p14:creationId xmlns:p14="http://schemas.microsoft.com/office/powerpoint/2010/main" val="2497199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a:bodyPr>
          <a:lstStyle/>
          <a:p>
            <a:r>
              <a:rPr lang="en-US" dirty="0"/>
              <a:t>The site is undeveloped with trees and native vegetation</a:t>
            </a:r>
          </a:p>
          <a:p>
            <a:r>
              <a:rPr lang="en-US" dirty="0"/>
              <a:t>The site is constrained with steep slopes.</a:t>
            </a:r>
          </a:p>
          <a:p>
            <a:r>
              <a:rPr lang="en-US" dirty="0"/>
              <a:t>With the approval of the Special Use Permit, the site will eventually be developed with a garage and large single-family residence.</a:t>
            </a:r>
          </a:p>
          <a:p>
            <a:endParaRPr lang="en-US" dirty="0"/>
          </a:p>
        </p:txBody>
      </p:sp>
      <p:sp>
        <p:nvSpPr>
          <p:cNvPr id="3" name="Title 2"/>
          <p:cNvSpPr>
            <a:spLocks noGrp="1"/>
          </p:cNvSpPr>
          <p:nvPr>
            <p:ph type="title"/>
          </p:nvPr>
        </p:nvSpPr>
        <p:spPr>
          <a:xfrm>
            <a:off x="1219200" y="76200"/>
            <a:ext cx="7162800" cy="838200"/>
          </a:xfrm>
        </p:spPr>
        <p:txBody>
          <a:bodyPr/>
          <a:lstStyle/>
          <a:p>
            <a:r>
              <a:rPr lang="en-US" dirty="0"/>
              <a:t>Background</a:t>
            </a:r>
          </a:p>
        </p:txBody>
      </p:sp>
    </p:spTree>
    <p:extLst>
      <p:ext uri="{BB962C8B-B14F-4D97-AF65-F5344CB8AC3E}">
        <p14:creationId xmlns:p14="http://schemas.microsoft.com/office/powerpoint/2010/main" val="3742430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4B39A8-C988-4F46-A85E-AC67C5FF5231}"/>
              </a:ext>
            </a:extLst>
          </p:cNvPr>
          <p:cNvSpPr>
            <a:spLocks noGrp="1"/>
          </p:cNvSpPr>
          <p:nvPr>
            <p:ph idx="1"/>
          </p:nvPr>
        </p:nvSpPr>
        <p:spPr>
          <a:xfrm>
            <a:off x="457200" y="1219200"/>
            <a:ext cx="8229600" cy="4724400"/>
          </a:xfrm>
        </p:spPr>
        <p:txBody>
          <a:bodyPr>
            <a:normAutofit/>
          </a:bodyPr>
          <a:lstStyle/>
          <a:p>
            <a:r>
              <a:rPr lang="en-US" dirty="0"/>
              <a:t>WCC Section 110.438.45 (d), </a:t>
            </a:r>
            <a:r>
              <a:rPr lang="en-US" i="1" dirty="0"/>
              <a:t>Within the front yard setback area of a parcel with a residential use or zoned for residential use, retaining walls are limited to a maximum of four and one-half (4.5) feet</a:t>
            </a:r>
            <a:r>
              <a:rPr lang="en-US" dirty="0"/>
              <a:t>. </a:t>
            </a:r>
          </a:p>
        </p:txBody>
      </p:sp>
      <p:sp>
        <p:nvSpPr>
          <p:cNvPr id="3" name="Title 2">
            <a:extLst>
              <a:ext uri="{FF2B5EF4-FFF2-40B4-BE49-F238E27FC236}">
                <a16:creationId xmlns:a16="http://schemas.microsoft.com/office/drawing/2014/main" id="{F7E377CA-091C-49A0-88E1-7A22EC2B7D18}"/>
              </a:ext>
            </a:extLst>
          </p:cNvPr>
          <p:cNvSpPr>
            <a:spLocks noGrp="1"/>
          </p:cNvSpPr>
          <p:nvPr>
            <p:ph type="title"/>
          </p:nvPr>
        </p:nvSpPr>
        <p:spPr/>
        <p:txBody>
          <a:bodyPr/>
          <a:lstStyle/>
          <a:p>
            <a:r>
              <a:rPr lang="en-US" dirty="0"/>
              <a:t>Request to Vary Standards	</a:t>
            </a:r>
          </a:p>
        </p:txBody>
      </p:sp>
    </p:spTree>
    <p:extLst>
      <p:ext uri="{BB962C8B-B14F-4D97-AF65-F5344CB8AC3E}">
        <p14:creationId xmlns:p14="http://schemas.microsoft.com/office/powerpoint/2010/main" val="117277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4B39A8-C988-4F46-A85E-AC67C5FF5231}"/>
              </a:ext>
            </a:extLst>
          </p:cNvPr>
          <p:cNvSpPr>
            <a:spLocks noGrp="1"/>
          </p:cNvSpPr>
          <p:nvPr>
            <p:ph idx="1"/>
          </p:nvPr>
        </p:nvSpPr>
        <p:spPr>
          <a:xfrm>
            <a:off x="457200" y="1219200"/>
            <a:ext cx="8229600" cy="4419600"/>
          </a:xfrm>
        </p:spPr>
        <p:txBody>
          <a:bodyPr>
            <a:normAutofit/>
          </a:bodyPr>
          <a:lstStyle/>
          <a:p>
            <a:r>
              <a:rPr lang="en-US" dirty="0"/>
              <a:t>Due to the topography of the site, staff is in support of the two requested modifications.</a:t>
            </a:r>
          </a:p>
          <a:p>
            <a:r>
              <a:rPr lang="en-US" dirty="0"/>
              <a:t>Without these modifications the site would be undevelopable. </a:t>
            </a:r>
          </a:p>
        </p:txBody>
      </p:sp>
      <p:sp>
        <p:nvSpPr>
          <p:cNvPr id="3" name="Title 2">
            <a:extLst>
              <a:ext uri="{FF2B5EF4-FFF2-40B4-BE49-F238E27FC236}">
                <a16:creationId xmlns:a16="http://schemas.microsoft.com/office/drawing/2014/main" id="{F7E377CA-091C-49A0-88E1-7A22EC2B7D18}"/>
              </a:ext>
            </a:extLst>
          </p:cNvPr>
          <p:cNvSpPr>
            <a:spLocks noGrp="1"/>
          </p:cNvSpPr>
          <p:nvPr>
            <p:ph type="title"/>
          </p:nvPr>
        </p:nvSpPr>
        <p:spPr/>
        <p:txBody>
          <a:bodyPr/>
          <a:lstStyle/>
          <a:p>
            <a:r>
              <a:rPr lang="en-US" dirty="0"/>
              <a:t>Request to Vary Standards	</a:t>
            </a:r>
          </a:p>
        </p:txBody>
      </p:sp>
    </p:spTree>
    <p:extLst>
      <p:ext uri="{BB962C8B-B14F-4D97-AF65-F5344CB8AC3E}">
        <p14:creationId xmlns:p14="http://schemas.microsoft.com/office/powerpoint/2010/main" val="1915060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457200" y="1066800"/>
            <a:ext cx="8229600" cy="4800600"/>
          </a:xfrm>
        </p:spPr>
        <p:txBody>
          <a:bodyPr/>
          <a:lstStyle/>
          <a:p>
            <a:r>
              <a:rPr lang="en-US" dirty="0"/>
              <a:t>Public notice was sent to 37 parcels</a:t>
            </a:r>
          </a:p>
          <a:p>
            <a:r>
              <a:rPr lang="en-US" dirty="0"/>
              <a:t>The Incline Village CAB reviewed the application on January 4, 2021 and recommended to approve the project 3-2</a:t>
            </a:r>
          </a:p>
          <a:p>
            <a:r>
              <a:rPr lang="en-US" dirty="0"/>
              <a:t>Discussion included traffic impact from construction, visual impacts, site suitability, NDOT and TRPA approvals, and the liability related to the construction of the driveway if it were to cause damage to State Route 28</a:t>
            </a:r>
          </a:p>
        </p:txBody>
      </p:sp>
    </p:spTree>
    <p:extLst>
      <p:ext uri="{BB962C8B-B14F-4D97-AF65-F5344CB8AC3E}">
        <p14:creationId xmlns:p14="http://schemas.microsoft.com/office/powerpoint/2010/main" val="3406720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and</a:t>
            </a:r>
          </a:p>
          <a:p>
            <a:pPr marL="509588" indent="-509588" fontAlgn="base" hangingPunct="0">
              <a:buNone/>
            </a:pPr>
            <a:r>
              <a:rPr lang="en-US" sz="2800" dirty="0"/>
              <a:t>4.	Issuance Not Detrimental </a:t>
            </a:r>
          </a:p>
          <a:p>
            <a:pPr marL="0" indent="0" fontAlgn="base" hangingPunct="0">
              <a:buNone/>
            </a:pPr>
            <a:endParaRPr lang="en-US" sz="2800" dirty="0"/>
          </a:p>
          <a:p>
            <a:pPr marL="0" indent="0" fontAlgn="base" hangingPunct="0">
              <a:buNone/>
            </a:pPr>
            <a:r>
              <a:rPr lang="en-US" sz="2800" dirty="0"/>
              <a:t>Staff is able to make all the required findings, as detailed in the staff report</a:t>
            </a:r>
          </a:p>
        </p:txBody>
      </p:sp>
    </p:spTree>
    <p:extLst>
      <p:ext uri="{BB962C8B-B14F-4D97-AF65-F5344CB8AC3E}">
        <p14:creationId xmlns:p14="http://schemas.microsoft.com/office/powerpoint/2010/main" val="127209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152400" y="1066800"/>
            <a:ext cx="8839200" cy="4724400"/>
          </a:xfrm>
        </p:spPr>
        <p:txBody>
          <a:bodyPr>
            <a:normAutofit/>
          </a:bodyPr>
          <a:lstStyle/>
          <a:p>
            <a:r>
              <a:rPr lang="en-US" dirty="0"/>
              <a:t>I move that, after giving reasoned consideration to the information contained in the staff report and information received during the public hearing, the Washoe County Board of Adjustment approve with conditions Special Use Permit Case Number WSUP20-0022 for the Myers Family Trust, having made all five findings in accordance with Washoe County Code Section 110.810.30: </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http://www.w3.org/XML/1998/namespace"/>
    <ds:schemaRef ds:uri="http://schemas.openxmlformats.org/package/2006/metadata/core-properties"/>
    <ds:schemaRef ds:uri="http://schemas.microsoft.com/sharepoint/v3/fields"/>
    <ds:schemaRef ds:uri="a94d8b85-37e1-4d17-8d55-8b7d207932bb"/>
    <ds:schemaRef ds:uri="http://schemas.microsoft.com/office/infopath/2007/PartnerControls"/>
    <ds:schemaRef ds:uri="http://purl.org/dc/elements/1.1/"/>
    <ds:schemaRef ds:uri="http://schemas.microsoft.com/sharepoint/v3"/>
    <ds:schemaRef ds:uri="CEA9126C-A9B1-4F4A-855C-DD0F845697D2"/>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3067</TotalTime>
  <Words>642</Words>
  <Application>Microsoft Office PowerPoint</Application>
  <PresentationFormat>On-screen Show (4:3)</PresentationFormat>
  <Paragraphs>48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PowerPoint_Template_2015</vt:lpstr>
      <vt:lpstr>WSUP20-0022 449 Lakeshore Grading</vt:lpstr>
      <vt:lpstr>Request</vt:lpstr>
      <vt:lpstr>Vicinity Map </vt:lpstr>
      <vt:lpstr>Major Grading Thresholds </vt:lpstr>
      <vt:lpstr>Major Grading Thresholds </vt:lpstr>
      <vt:lpstr>Grading  </vt:lpstr>
      <vt:lpstr>PowerPoint Presentation</vt:lpstr>
      <vt:lpstr>Background</vt:lpstr>
      <vt:lpstr>Request to Vary Standards </vt:lpstr>
      <vt:lpstr>Request to Vary Standards </vt:lpstr>
      <vt:lpstr>Public Notice &amp; CAB</vt:lpstr>
      <vt:lpstr>Special Us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122</cp:revision>
  <cp:lastPrinted>2018-09-05T18:37:41Z</cp:lastPrinted>
  <dcterms:created xsi:type="dcterms:W3CDTF">2015-09-25T21:46:02Z</dcterms:created>
  <dcterms:modified xsi:type="dcterms:W3CDTF">2021-02-04T20:00:35Z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